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57" r:id="rId4"/>
    <p:sldId id="272" r:id="rId5"/>
    <p:sldId id="260" r:id="rId6"/>
    <p:sldId id="279" r:id="rId7"/>
    <p:sldId id="270" r:id="rId8"/>
    <p:sldId id="261" r:id="rId9"/>
    <p:sldId id="276" r:id="rId10"/>
    <p:sldId id="277" r:id="rId11"/>
    <p:sldId id="275" r:id="rId12"/>
    <p:sldId id="274" r:id="rId13"/>
    <p:sldId id="278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32" autoAdjust="0"/>
  </p:normalViewPr>
  <p:slideViewPr>
    <p:cSldViewPr>
      <p:cViewPr varScale="1">
        <p:scale>
          <a:sx n="68" d="100"/>
          <a:sy n="68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2634" y="19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5C652-CA93-4B97-AE77-808F0119B51A}" type="datetimeFigureOut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18722-4A3D-4133-9B7B-3072241D9B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8722-4A3D-4133-9B7B-3072241D9BC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8722-4A3D-4133-9B7B-3072241D9BC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8722-4A3D-4133-9B7B-3072241D9BC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8722-4A3D-4133-9B7B-3072241D9BC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8722-4A3D-4133-9B7B-3072241D9BC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dvPSA88A"/>
              </a:rPr>
              <a:t>VRA section 203, 25 counties, </a:t>
            </a:r>
            <a:r>
              <a:rPr lang="en-US" sz="2400" dirty="0" smtClean="0">
                <a:latin typeface="AdvPSA88A"/>
              </a:rPr>
              <a:t>4 in the study counties:</a:t>
            </a:r>
          </a:p>
          <a:p>
            <a:pPr lvl="2"/>
            <a:r>
              <a:rPr lang="en-US" sz="2200" dirty="0" smtClean="0">
                <a:latin typeface="AdvPSA88A"/>
              </a:rPr>
              <a:t>Alameda (Chinese, Spanish)</a:t>
            </a:r>
          </a:p>
          <a:p>
            <a:pPr lvl="2"/>
            <a:r>
              <a:rPr lang="en-US" sz="2200" dirty="0" smtClean="0">
                <a:latin typeface="AdvPSA88A"/>
              </a:rPr>
              <a:t>Fresno (Spanish)</a:t>
            </a:r>
          </a:p>
          <a:p>
            <a:pPr lvl="2"/>
            <a:r>
              <a:rPr lang="en-US" sz="2200" dirty="0" smtClean="0">
                <a:latin typeface="AdvPSA88A"/>
              </a:rPr>
              <a:t>San Mateo (Chinese, Spanish)</a:t>
            </a:r>
          </a:p>
          <a:p>
            <a:pPr lvl="2"/>
            <a:r>
              <a:rPr lang="en-US" sz="2200" dirty="0" smtClean="0">
                <a:latin typeface="AdvPSA88A"/>
              </a:rPr>
              <a:t>Santa Clara (Spanish, Chinese, Filipino, Vietnamese)</a:t>
            </a:r>
            <a:endParaRPr lang="en-US" sz="2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8722-4A3D-4133-9B7B-3072241D9BC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 vote</a:t>
            </a:r>
            <a:r>
              <a:rPr lang="en-US" baseline="0" dirty="0" smtClean="0"/>
              <a:t> does not motivate whether I vote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8722-4A3D-4133-9B7B-3072241D9BC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7C8242-697D-4388-8D94-1EC80150E80B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598956-49B1-486A-9AB5-CC02830762A8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C9F97A-2F2F-4BAC-8B75-3D84A10AB9FA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C6B24-5760-47F9-B158-52040F2B568A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5D9273-9AC7-4B74-A19D-85F6641B1FCC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FCB3BE-3503-4520-8C24-F0F09470C5A3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1CBA1A-D409-4110-8B9B-419CE67687CE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059FEC-79A1-4938-B9C2-F990BF5E6A5A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1AEFDB-1653-4455-B696-5729ACDB0C0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04308B-99CC-45F6-AE9A-DCD51A8252ED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79133A2-BA0D-4C4C-8846-B40E536D525E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E8F4E6-D6B3-4A3E-BB14-9CCE4B7B49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earlyvoting.net/conference09/protected/papers.ph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43001"/>
            <a:ext cx="8077200" cy="2439362"/>
          </a:xfrm>
        </p:spPr>
        <p:txBody>
          <a:bodyPr>
            <a:normAutofit/>
          </a:bodyPr>
          <a:lstStyle/>
          <a:p>
            <a:r>
              <a:rPr lang="en-US" dirty="0" smtClean="0"/>
              <a:t>Vote by Mail Today &amp; Tomorrow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53471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Elizabeth Bergman</a:t>
            </a:r>
          </a:p>
          <a:p>
            <a:r>
              <a:rPr lang="en-US" dirty="0" smtClean="0"/>
              <a:t>Assistant Professor of Political Science</a:t>
            </a:r>
          </a:p>
          <a:p>
            <a:r>
              <a:rPr lang="en-US" dirty="0" smtClean="0"/>
              <a:t>Cal State East Bay</a:t>
            </a:r>
          </a:p>
          <a:p>
            <a:endParaRPr lang="en-US" dirty="0" smtClean="0"/>
          </a:p>
          <a:p>
            <a:r>
              <a:rPr lang="en-US" dirty="0" smtClean="0"/>
              <a:t>Presentation for New Law, Dec.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645091"/>
          </a:xfrm>
        </p:spPr>
        <p:txBody>
          <a:bodyPr/>
          <a:lstStyle/>
          <a:p>
            <a:r>
              <a:rPr lang="en-US" dirty="0" smtClean="0"/>
              <a:t>Repeated exposure to mail-only balloting on the same voter did not have a positive effect on their likelihood to turnout in the next election.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Time:</a:t>
            </a:r>
            <a:br>
              <a:rPr lang="en-US" dirty="0" smtClean="0"/>
            </a:br>
            <a:r>
              <a:rPr lang="en-US" dirty="0" smtClean="0"/>
              <a:t>Repeat VBM experience was not significant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8329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Mailings from election officials</a:t>
            </a:r>
          </a:p>
          <a:p>
            <a:r>
              <a:rPr lang="en-US" dirty="0" smtClean="0"/>
              <a:t>Findings indicate that each additional communication improves the odds of voting by 3.94%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voter receiving 4 separate communications wipes out the negative odds</a:t>
            </a:r>
          </a:p>
          <a:p>
            <a:pPr lvl="1"/>
            <a:r>
              <a:rPr lang="en-US" dirty="0" smtClean="0"/>
              <a:t>A voter receiving 5 separate communications is 4.05% more likely to vote than a precinct place voter who got 0 mailings.</a:t>
            </a:r>
          </a:p>
          <a:p>
            <a:r>
              <a:rPr lang="en-US" dirty="0" smtClean="0"/>
              <a:t>It is likely that multi-lingual VBM mailings could help, but we did not test that.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Electoral context:</a:t>
            </a:r>
            <a:br>
              <a:rPr lang="en-US" dirty="0" smtClean="0"/>
            </a:br>
            <a:r>
              <a:rPr lang="en-US" dirty="0" smtClean="0"/>
              <a:t>Communication significant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AC0B-CF1D-4A95-9F6C-31643DFC3433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demo effect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772838"/>
            <a:ext cx="9144000" cy="2799956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demographic indicators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76600" y="5105400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California Note:</a:t>
            </a: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43% of the Latino population is limited-English proficient (LEP)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39% of the Asian population is LEP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Method does not alter behavioral predilection</a:t>
            </a:r>
          </a:p>
          <a:p>
            <a:pPr lvl="1"/>
            <a:r>
              <a:rPr lang="en-US" sz="3600" dirty="0" smtClean="0"/>
              <a:t>Convenience is not a dealmaker</a:t>
            </a:r>
          </a:p>
          <a:p>
            <a:pPr lvl="1"/>
            <a:endParaRPr lang="en-US" sz="3600" dirty="0" smtClean="0"/>
          </a:p>
          <a:p>
            <a:r>
              <a:rPr lang="en-US" sz="3600" dirty="0" smtClean="0"/>
              <a:t>VBM accents individual</a:t>
            </a:r>
            <a:r>
              <a:rPr lang="en-US" sz="3600" dirty="0" smtClean="0"/>
              <a:t>-level factors that have traditionally challenged turnout</a:t>
            </a:r>
            <a:endParaRPr lang="en-US" sz="3600" dirty="0" smtClean="0"/>
          </a:p>
          <a:p>
            <a:endParaRPr lang="en-US" sz="2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01000" cy="11430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95400" y="990600"/>
            <a:ext cx="5638800" cy="1143000"/>
          </a:xfrm>
        </p:spPr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eattle time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221530" y="562240"/>
            <a:ext cx="6779470" cy="530516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F1B1-79F6-46CF-BF17-10BB52BF0069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5715000"/>
            <a:ext cx="65532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66800" y="1752600"/>
            <a:ext cx="1600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A Turnou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304800"/>
            <a:ext cx="8010525" cy="54102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AD91D-03B2-4D32-8B76-F4546EF706E9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pic>
        <p:nvPicPr>
          <p:cNvPr id="7" name="Picture 2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4343400"/>
            <a:ext cx="1376172" cy="1325507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743200" y="4800600"/>
            <a:ext cx="2286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29400" y="3276600"/>
            <a:ext cx="1295400" cy="266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1600" y="4800600"/>
            <a:ext cx="1676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105400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u="sng" dirty="0" smtClean="0">
                <a:solidFill>
                  <a:srgbClr val="0070C0"/>
                </a:solidFill>
              </a:rPr>
              <a:t>Early work</a:t>
            </a:r>
          </a:p>
          <a:p>
            <a:pPr lvl="1"/>
            <a:r>
              <a:rPr lang="en-US" dirty="0" smtClean="0"/>
              <a:t>10% </a:t>
            </a:r>
            <a:r>
              <a:rPr lang="en-US" dirty="0" smtClean="0">
                <a:solidFill>
                  <a:srgbClr val="00B050"/>
                </a:solidFill>
              </a:rPr>
              <a:t>positive</a:t>
            </a:r>
            <a:r>
              <a:rPr lang="en-US" dirty="0" smtClean="0"/>
              <a:t> effect  (48 elections Oregon 2000)</a:t>
            </a:r>
          </a:p>
          <a:p>
            <a:pPr lvl="3"/>
            <a:r>
              <a:rPr lang="en-US" dirty="0" smtClean="0"/>
              <a:t>1998: 67% Oregonians approved mail-only initiative</a:t>
            </a:r>
          </a:p>
          <a:p>
            <a:pPr lvl="1">
              <a:buNone/>
            </a:pPr>
            <a:r>
              <a:rPr lang="en-US" u="sng" dirty="0" smtClean="0">
                <a:solidFill>
                  <a:srgbClr val="0070C0"/>
                </a:solidFill>
              </a:rPr>
              <a:t>Most recent work</a:t>
            </a:r>
          </a:p>
          <a:p>
            <a:pPr lvl="1"/>
            <a:r>
              <a:rPr lang="en-US" dirty="0" smtClean="0"/>
              <a:t>3% </a:t>
            </a:r>
            <a:r>
              <a:rPr lang="en-US" dirty="0" smtClean="0">
                <a:solidFill>
                  <a:srgbClr val="FF0000"/>
                </a:solidFill>
              </a:rPr>
              <a:t>negative</a:t>
            </a:r>
            <a:r>
              <a:rPr lang="en-US" dirty="0" smtClean="0"/>
              <a:t> effect in presidential &amp; gubernatorial elections 		(California 2007)</a:t>
            </a:r>
          </a:p>
          <a:p>
            <a:pPr lvl="1"/>
            <a:r>
              <a:rPr lang="en-US" dirty="0" smtClean="0"/>
              <a:t>7.6% </a:t>
            </a:r>
            <a:r>
              <a:rPr lang="en-US" dirty="0" smtClean="0">
                <a:solidFill>
                  <a:srgbClr val="00B050"/>
                </a:solidFill>
              </a:rPr>
              <a:t>positive</a:t>
            </a:r>
            <a:r>
              <a:rPr lang="en-US" dirty="0" smtClean="0"/>
              <a:t> effect in low profile local races        			(California 2007)</a:t>
            </a:r>
          </a:p>
          <a:p>
            <a:pPr lvl="2"/>
            <a:r>
              <a:rPr lang="en-US" sz="1800" dirty="0" smtClean="0"/>
              <a:t>When turnout falls in the range of 10% - 30% of registrants, the marginal voter who might be encouraged to participate by a more convenient method is different from the marginal voter in a general election with a 50% - 70% turnout rate.</a:t>
            </a:r>
          </a:p>
          <a:p>
            <a:pPr lvl="1"/>
            <a:r>
              <a:rPr lang="en-US" dirty="0" smtClean="0"/>
              <a:t>No-excuse absentee ballots: steady turnout first 2 elections, 3</a:t>
            </a:r>
            <a:r>
              <a:rPr lang="en-US" baseline="30000" dirty="0" smtClean="0"/>
              <a:t>rd</a:t>
            </a:r>
            <a:r>
              <a:rPr lang="en-US" dirty="0" smtClean="0"/>
              <a:t> election a 3% </a:t>
            </a:r>
            <a:r>
              <a:rPr lang="en-US" dirty="0" smtClean="0">
                <a:solidFill>
                  <a:srgbClr val="FF0000"/>
                </a:solidFill>
              </a:rPr>
              <a:t>negative</a:t>
            </a:r>
            <a:r>
              <a:rPr lang="en-US" dirty="0" smtClean="0"/>
              <a:t> effect on turnout 		(500 counties 2010)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Data on Vote by Mail turnout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5D9ED-BFF5-4957-9EA9-0F7097C0CCDC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54691"/>
          </a:xfrm>
        </p:spPr>
        <p:txBody>
          <a:bodyPr>
            <a:normAutofit/>
          </a:bodyPr>
          <a:lstStyle/>
          <a:p>
            <a:r>
              <a:rPr lang="en-US" dirty="0" smtClean="0"/>
              <a:t>Oregon unique</a:t>
            </a:r>
          </a:p>
          <a:p>
            <a:pPr lvl="1"/>
            <a:r>
              <a:rPr lang="en-US" dirty="0" smtClean="0"/>
              <a:t>4 million population, rural, homogeneous</a:t>
            </a:r>
          </a:p>
          <a:p>
            <a:pPr lvl="1"/>
            <a:r>
              <a:rPr lang="en-US" dirty="0" smtClean="0"/>
              <a:t>Surveys </a:t>
            </a:r>
          </a:p>
          <a:p>
            <a:pPr lvl="1"/>
            <a:r>
              <a:rPr lang="en-US" dirty="0" smtClean="0"/>
              <a:t>Did not hold the electoral, political context constant</a:t>
            </a:r>
          </a:p>
          <a:p>
            <a:r>
              <a:rPr lang="en-US" dirty="0" smtClean="0"/>
              <a:t>Aggregate comparisons</a:t>
            </a:r>
          </a:p>
          <a:p>
            <a:pPr lvl="1"/>
            <a:r>
              <a:rPr lang="en-US" dirty="0" smtClean="0"/>
              <a:t>% of turnout in polling places vs. % turnout in mail-only precincts</a:t>
            </a:r>
          </a:p>
          <a:p>
            <a:pPr lvl="1"/>
            <a:r>
              <a:rPr lang="en-US" dirty="0" smtClean="0"/>
              <a:t>No demographic data</a:t>
            </a:r>
          </a:p>
          <a:p>
            <a:r>
              <a:rPr lang="en-US" dirty="0" smtClean="0"/>
              <a:t>Only 1 panel study</a:t>
            </a:r>
          </a:p>
          <a:p>
            <a:pPr lvl="1"/>
            <a:r>
              <a:rPr lang="en-US" dirty="0" smtClean="0"/>
              <a:t>Sample </a:t>
            </a:r>
            <a:r>
              <a:rPr lang="en-US" i="1" dirty="0" smtClean="0"/>
              <a:t>n </a:t>
            </a:r>
            <a:r>
              <a:rPr lang="en-US" dirty="0" smtClean="0"/>
              <a:t>811 voters in Oregon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Limitations of early work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E2A2-1EEA-4DE8-847E-55E27CB1A17A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know that VBM generally does not increase turnout</a:t>
            </a:r>
          </a:p>
          <a:p>
            <a:pPr lvl="1"/>
            <a:r>
              <a:rPr lang="en-US" dirty="0" smtClean="0"/>
              <a:t>Except in special circumstances</a:t>
            </a:r>
          </a:p>
          <a:p>
            <a:pPr lvl="2"/>
            <a:r>
              <a:rPr lang="en-US" dirty="0" smtClean="0"/>
              <a:t>Low turnout races</a:t>
            </a:r>
          </a:p>
          <a:p>
            <a:pPr lvl="1"/>
            <a:r>
              <a:rPr lang="en-US" dirty="0" smtClean="0"/>
              <a:t>Except in special locations</a:t>
            </a:r>
          </a:p>
          <a:p>
            <a:pPr lvl="2"/>
            <a:r>
              <a:rPr lang="en-US" dirty="0" smtClean="0"/>
              <a:t>Oregon</a:t>
            </a:r>
          </a:p>
          <a:p>
            <a:r>
              <a:rPr lang="en-US" dirty="0" smtClean="0"/>
              <a:t>We do not know why</a:t>
            </a:r>
          </a:p>
          <a:p>
            <a:pPr lvl="1"/>
            <a:r>
              <a:rPr lang="en-US" dirty="0" smtClean="0"/>
              <a:t>Campaign spending?</a:t>
            </a:r>
          </a:p>
          <a:p>
            <a:pPr lvl="1"/>
            <a:r>
              <a:rPr lang="en-US" dirty="0" smtClean="0"/>
              <a:t>Campaign competitiveness?</a:t>
            </a:r>
          </a:p>
          <a:p>
            <a:pPr lvl="1"/>
            <a:r>
              <a:rPr lang="en-US" dirty="0" smtClean="0"/>
              <a:t>Demography of voters</a:t>
            </a:r>
          </a:p>
          <a:p>
            <a:pPr lvl="1"/>
            <a:r>
              <a:rPr lang="en-US" dirty="0" smtClean="0"/>
              <a:t>Role of election officials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result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19800"/>
            <a:ext cx="8229600" cy="36849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hlinkClick r:id="rId2"/>
              </a:rPr>
              <a:t>http://www.earlyvoting.net/conference09/protected/papers.php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Pew funded research</a:t>
            </a:r>
            <a:endParaRPr lang="en-US" dirty="0"/>
          </a:p>
        </p:txBody>
      </p:sp>
      <p:pic>
        <p:nvPicPr>
          <p:cNvPr id="7" name="Picture 6" descr="pew pi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59150"/>
            <a:ext cx="9144000" cy="4739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lj pic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33400" y="304800"/>
            <a:ext cx="5013790" cy="45259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48200" y="3048000"/>
            <a:ext cx="4191000" cy="327660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en-US" sz="2000" dirty="0" smtClean="0"/>
              <a:t>Bergman analyzed the </a:t>
            </a:r>
            <a:r>
              <a:rPr lang="en-US" sz="2000" dirty="0" smtClean="0">
                <a:solidFill>
                  <a:srgbClr val="FF0000"/>
                </a:solidFill>
              </a:rPr>
              <a:t>behavior</a:t>
            </a:r>
            <a:r>
              <a:rPr lang="en-US" sz="2000" dirty="0" smtClean="0"/>
              <a:t> of 97,381 </a:t>
            </a:r>
            <a:r>
              <a:rPr lang="en-US" sz="2000" dirty="0" smtClean="0">
                <a:solidFill>
                  <a:srgbClr val="FF0000"/>
                </a:solidFill>
              </a:rPr>
              <a:t>individual </a:t>
            </a:r>
            <a:r>
              <a:rPr lang="en-US" sz="2000" dirty="0" smtClean="0"/>
              <a:t>voters across four elections from 2006 to 2008 and found that when all-mail balloting was implemented, the estimated odds of an individual registrant voting decreased by 13.2%.</a:t>
            </a:r>
            <a:endParaRPr lang="en-US" sz="2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1C1F-554E-4B95-9BF9-7F6E2AF76679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6096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Panel study:</a:t>
            </a:r>
          </a:p>
          <a:p>
            <a:r>
              <a:rPr lang="en-US" dirty="0" smtClean="0"/>
              <a:t>We followed the </a:t>
            </a:r>
            <a:r>
              <a:rPr lang="en-US" dirty="0" smtClean="0">
                <a:solidFill>
                  <a:schemeClr val="accent2"/>
                </a:solidFill>
              </a:rPr>
              <a:t>same </a:t>
            </a:r>
            <a:r>
              <a:rPr lang="en-US" dirty="0" smtClean="0"/>
              <a:t>voters across 4 elections.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 rot="16200000">
            <a:off x="7086600" y="1981200"/>
            <a:ext cx="16764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79749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all mail-only voters: </a:t>
            </a:r>
          </a:p>
          <a:p>
            <a:r>
              <a:rPr lang="en-US" dirty="0" smtClean="0"/>
              <a:t>34% more likely to vote in General than primary during presidential election</a:t>
            </a:r>
          </a:p>
          <a:p>
            <a:pPr lvl="1"/>
            <a:r>
              <a:rPr lang="en-US" dirty="0" smtClean="0"/>
              <a:t>This overcomes the negative effect of mail-only</a:t>
            </a:r>
          </a:p>
          <a:p>
            <a:r>
              <a:rPr lang="en-US" dirty="0" smtClean="0"/>
              <a:t>5.6% more likely to vote in General than primary in midterm/gubernatorial election</a:t>
            </a:r>
          </a:p>
          <a:p>
            <a:r>
              <a:rPr lang="en-US" dirty="0" smtClean="0"/>
              <a:t>Spending &amp; competitiveness were significant contributors to </a:t>
            </a:r>
            <a:r>
              <a:rPr lang="en-US" dirty="0" smtClean="0"/>
              <a:t>likelihood of turnout 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A975-A686-499D-9A32-9E8D82AD634F}" type="datetime1">
              <a:rPr lang="en-US" smtClean="0"/>
              <a:pPr/>
              <a:t>12/8/2011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Bergman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8F4E6-D6B3-4A3E-BB14-9CCE4B7B493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notable findings:</a:t>
            </a:r>
            <a:br>
              <a:rPr lang="en-US" dirty="0" smtClean="0"/>
            </a:br>
            <a:r>
              <a:rPr lang="en-US" dirty="0" smtClean="0"/>
              <a:t>Political context is significant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1161</TotalTime>
  <Words>508</Words>
  <Application>Microsoft Office PowerPoint</Application>
  <PresentationFormat>On-screen Show (4:3)</PresentationFormat>
  <Paragraphs>118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Vote by Mail Today &amp; Tomorrow </vt:lpstr>
      <vt:lpstr>Slide 2</vt:lpstr>
      <vt:lpstr>Slide 3</vt:lpstr>
      <vt:lpstr>Data on Vote by Mail turnout</vt:lpstr>
      <vt:lpstr>Limitations of early work</vt:lpstr>
      <vt:lpstr>As a result</vt:lpstr>
      <vt:lpstr>Pew funded research</vt:lpstr>
      <vt:lpstr>Bergman analyzed the behavior of 97,381 individual voters across four elections from 2006 to 2008 and found that when all-mail balloting was implemented, the estimated odds of an individual registrant voting decreased by 13.2%.</vt:lpstr>
      <vt:lpstr>Some notable findings: Political context is significant</vt:lpstr>
      <vt:lpstr>Time: Repeat VBM experience was not significant</vt:lpstr>
      <vt:lpstr>Electoral context: Communication significant</vt:lpstr>
      <vt:lpstr>Key demographic indicators</vt:lpstr>
      <vt:lpstr>Conclusion</vt:lpstr>
      <vt:lpstr>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Law</dc:title>
  <dc:creator>Elizabeth</dc:creator>
  <cp:lastModifiedBy>Elizabeth</cp:lastModifiedBy>
  <cp:revision>88</cp:revision>
  <dcterms:created xsi:type="dcterms:W3CDTF">2011-08-21T01:04:36Z</dcterms:created>
  <dcterms:modified xsi:type="dcterms:W3CDTF">2011-12-08T14:52:10Z</dcterms:modified>
</cp:coreProperties>
</file>